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Glory"/>
      <p:regular r:id="rId36"/>
      <p:bold r:id="rId37"/>
      <p:italic r:id="rId38"/>
      <p:boldItalic r:id="rId39"/>
    </p:embeddedFont>
    <p:embeddedFont>
      <p:font typeface="Special Elit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B8dlqUf4OE4oYsu1s1Js1AaP3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4F47CC-6F69-4418-8CC9-A2398983A49B}">
  <a:tblStyle styleId="{DB4F47CC-6F69-4418-8CC9-A2398983A49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ialElite-regular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lory-bold.fntdata"/><Relationship Id="rId14" Type="http://schemas.openxmlformats.org/officeDocument/2006/relationships/slide" Target="slides/slide9.xml"/><Relationship Id="rId36" Type="http://schemas.openxmlformats.org/officeDocument/2006/relationships/font" Target="fonts/Glory-regular.fntdata"/><Relationship Id="rId17" Type="http://schemas.openxmlformats.org/officeDocument/2006/relationships/slide" Target="slides/slide12.xml"/><Relationship Id="rId39" Type="http://schemas.openxmlformats.org/officeDocument/2006/relationships/font" Target="fonts/Glory-boldItalic.fntdata"/><Relationship Id="rId16" Type="http://schemas.openxmlformats.org/officeDocument/2006/relationships/slide" Target="slides/slide11.xml"/><Relationship Id="rId38" Type="http://schemas.openxmlformats.org/officeDocument/2006/relationships/font" Target="fonts/Glor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bea8975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bea8975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dbea8975a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899b7a3d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899b7a3d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f899b7a3d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899b7a3d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899b7a3d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f899b7a3d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99b7a3d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99b7a3d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f899b7a3d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0" y="4282280"/>
            <a:ext cx="5949244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1" i="0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0" y="6030119"/>
            <a:ext cx="594924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ded background">
  <p:cSld name="Faded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656498" y="4703975"/>
            <a:ext cx="7952127" cy="956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806450" lvl="0" marL="806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alibri"/>
              <a:buNone/>
            </a:pPr>
            <a:r>
              <a:rPr lang="en-US">
                <a:solidFill>
                  <a:srgbClr val="FEFEFE"/>
                </a:solidFill>
              </a:rPr>
              <a:t>Fold Mountains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693668" y="5648898"/>
            <a:ext cx="3411657" cy="39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Learning outcomes: 1.1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481795" y="609599"/>
            <a:ext cx="1405053" cy="1405053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63932" y="750705"/>
            <a:ext cx="1070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Chapter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670221" y="872191"/>
            <a:ext cx="10705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6600" u="none" cap="none" strike="noStrik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dbea8975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575"/>
            <a:ext cx="11879100" cy="61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358013" y="303718"/>
            <a:ext cx="11428287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4.2 </a:t>
            </a:r>
            <a:r>
              <a:rPr b="1" i="0" lang="en-US" sz="36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	Describe the distribution of fold mountains.</a:t>
            </a:r>
            <a:endParaRPr b="1" i="0" sz="3600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44700" y="1301700"/>
            <a:ext cx="6963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8775" lvl="0" marL="358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1.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Caledonian fold mountains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These mountains are named after the Latin name for Scotland – Caledonia.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were formed 400 million years ago.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These mountains have been worn away (weathered and eroded) over time and usually have rounded peaks. 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Examples include mountains in Donegal, Wicklow and Scotland. 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594" y="986411"/>
            <a:ext cx="4859843" cy="324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358013" y="986388"/>
            <a:ext cx="101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425" y="4424247"/>
            <a:ext cx="1810033" cy="232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/>
        </p:nvSpPr>
        <p:spPr>
          <a:xfrm>
            <a:off x="196838" y="191346"/>
            <a:ext cx="58224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8775" lvl="0" marL="358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Armorican fold mountains </a:t>
            </a:r>
            <a:endParaRPr/>
          </a:p>
          <a:p>
            <a:pPr indent="-358775" lvl="0" marL="806450" marR="0" rtl="0" algn="l">
              <a:lnSpc>
                <a:spcPct val="102625"/>
              </a:lnSpc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African Plate collided with the Eurasian Plate 250 million years ago. </a:t>
            </a:r>
            <a:endParaRPr/>
          </a:p>
          <a:p>
            <a:pPr indent="-358775" lvl="0" marL="806450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Ireland was at the northern edge of this mountain-building period.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959" y="-1"/>
            <a:ext cx="6038691" cy="2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527" y="3223074"/>
            <a:ext cx="3178125" cy="35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/>
          <p:nvPr/>
        </p:nvSpPr>
        <p:spPr>
          <a:xfrm>
            <a:off x="0" y="2588199"/>
            <a:ext cx="80397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8775" lvl="0" marL="80645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produced the fold mountains of </a:t>
            </a:r>
            <a:b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Munster, including 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MacGillycuddy’s </a:t>
            </a:r>
            <a:b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Reeks,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Galtees and the Knockmealdowns. </a:t>
            </a:r>
            <a:endParaRPr/>
          </a:p>
          <a:p>
            <a:pPr indent="-271463" lvl="1" marL="1166813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part of Ireland is sometimes called the 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Ridge and Valley Province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These were once as high as the Alps but have worn down over time. 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268600" y="5296750"/>
            <a:ext cx="1095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Fun Fact : Whats the highest mountain in Ireland?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/>
        </p:nvSpPr>
        <p:spPr>
          <a:xfrm>
            <a:off x="358013" y="1034311"/>
            <a:ext cx="5557209" cy="3245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8775" lvl="0" marL="358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3.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Alpine fold mountains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These were formed 30 to 35 million years ago.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are the youngest and highest mountains in the world. </a:t>
            </a:r>
            <a:endParaRPr/>
          </a:p>
          <a:p>
            <a:pPr indent="-271463" lvl="0" marL="719138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include the Rockies in North America, the Alps in Europe and </a:t>
            </a:r>
            <a:b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Himalayas in Asia.</a:t>
            </a:r>
            <a:endParaRPr/>
          </a:p>
        </p:txBody>
      </p:sp>
      <p:pic>
        <p:nvPicPr>
          <p:cNvPr descr="A picture containing snow, mountain, outdoor, sky&#10;&#10;Description automatically generated"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154" y="1563938"/>
            <a:ext cx="6050431" cy="400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/>
        </p:nvSpPr>
        <p:spPr>
          <a:xfrm>
            <a:off x="358013" y="303718"/>
            <a:ext cx="11428287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4.2 </a:t>
            </a:r>
            <a:r>
              <a:rPr b="1" i="0" lang="en-US" sz="36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	Describe the distribution of fold mountains.</a:t>
            </a:r>
            <a:endParaRPr b="1" i="0" sz="3600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088" y="16822"/>
            <a:ext cx="5271070" cy="684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/>
        </p:nvSpPr>
        <p:spPr>
          <a:xfrm>
            <a:off x="358014" y="303718"/>
            <a:ext cx="3999576" cy="177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4.2 </a:t>
            </a:r>
            <a:r>
              <a:rPr b="1" i="0" lang="en-US" sz="36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	Describe the distribution of fold mountains.</a:t>
            </a:r>
            <a:endParaRPr b="1" i="0" sz="3600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600"/>
              <a:buFont typeface="Calibri"/>
              <a:buNone/>
            </a:pPr>
            <a:r>
              <a:rPr b="1" i="0" lang="en-US" sz="36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4.1 and 4.2</a:t>
            </a:r>
            <a:endParaRPr b="1" i="0" sz="36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11"/>
          <p:cNvGraphicFramePr/>
          <p:nvPr/>
        </p:nvGraphicFramePr>
        <p:xfrm>
          <a:off x="1681907" y="11952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{DB4F47CC-6F69-4418-8CC9-A2398983A49B}</a:tableStyleId>
              </a:tblPr>
              <a:tblGrid>
                <a:gridCol w="9026475"/>
              </a:tblGrid>
              <a:tr h="59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8753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are fold mountains so called?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and give an example of </a:t>
                      </a:r>
                      <a:r>
                        <a:rPr b="1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different fold mountain periods in Ireland.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Mountain and valley: which one is a syncline and which is an anticline?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When were the Alps and the Himalayas formed?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8510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are the oldest mountains in Ireland?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A picture containing logo&#10;&#10;Description automatically generated" id="193" name="Google Shape;1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751" y="1227912"/>
            <a:ext cx="3296790" cy="62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9" name="Google Shape;199;p12"/>
          <p:cNvGraphicFramePr/>
          <p:nvPr/>
        </p:nvGraphicFramePr>
        <p:xfrm>
          <a:off x="1373841" y="16250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{DB4F47CC-6F69-4418-8CC9-A2398983A49B}</a:tableStyleId>
              </a:tblPr>
              <a:tblGrid>
                <a:gridCol w="9416075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1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Can fold mountains form when two oceanic plates collide? Explain your answer.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What mountains are closest to your school? To which mountain-building period do you think they belong?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Why do you think geographers study fold mountains? List as many reasons as you can think of.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200" name="Google Shape;200;p12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600"/>
              <a:buFont typeface="Calibri"/>
              <a:buNone/>
            </a:pPr>
            <a:r>
              <a:rPr b="1" i="0" lang="en-US" sz="36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4.1 and 4.2</a:t>
            </a:r>
            <a:endParaRPr b="1" i="0" sz="36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4.2 on page 14 of your Skills Book.</a:t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358013" y="303718"/>
            <a:ext cx="11428287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4.2 </a:t>
            </a:r>
            <a:r>
              <a:rPr b="1" i="0" lang="en-US" sz="36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	Describe the distribution of fold mountains.</a:t>
            </a:r>
            <a:endParaRPr b="1" i="0" sz="3600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/>
        </p:nvSpPr>
        <p:spPr>
          <a:xfrm>
            <a:off x="352540" y="1142229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Keyword connections</a:t>
            </a: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364319" y="237459"/>
            <a:ext cx="115787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  <p:pic>
        <p:nvPicPr>
          <p:cNvPr descr="Diagram&#10;&#10;Description automatically generated"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40" y="2171847"/>
            <a:ext cx="10580914" cy="26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/>
          <p:nvPr/>
        </p:nvSpPr>
        <p:spPr>
          <a:xfrm>
            <a:off x="446425" y="1129930"/>
            <a:ext cx="10943400" cy="4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Economic impacts – farming</a:t>
            </a:r>
            <a:endParaRPr sz="2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Upland areas are only suitable for pastoral farming (e.g. grazing sheep). </a:t>
            </a:r>
            <a:endParaRPr sz="2300"/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Steep slopes = </a:t>
            </a: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farmer may use upland for forestry. </a:t>
            </a:r>
            <a:endParaRPr sz="2300"/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Coillte – state forestry agency – has much of its forests in upland areas </a:t>
            </a:r>
            <a:r>
              <a:rPr lang="en-US" sz="2300"/>
              <a:t> </a:t>
            </a: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E.G.</a:t>
            </a:r>
            <a:r>
              <a:rPr b="0" i="0" lang="en-US" sz="29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: Wicklow Mountains</a:t>
            </a:r>
            <a:endParaRPr sz="2300"/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trees grown upland are always c</a:t>
            </a:r>
            <a:r>
              <a:rPr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oniferous trees (evergreen). They survive colder temperatures.</a:t>
            </a:r>
            <a:endParaRPr sz="2300"/>
          </a:p>
        </p:txBody>
      </p:sp>
      <p:sp>
        <p:nvSpPr>
          <p:cNvPr id="220" name="Google Shape;220;p15"/>
          <p:cNvSpPr/>
          <p:nvPr/>
        </p:nvSpPr>
        <p:spPr>
          <a:xfrm>
            <a:off x="364319" y="237459"/>
            <a:ext cx="115787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end of this chapter, you will be able to: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432000" y="1080000"/>
            <a:ext cx="10342495" cy="436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4.1 	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how fold mountains are formed.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4.2 	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distribution of fold mountains.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>
            <a:off x="227500" y="822225"/>
            <a:ext cx="6738000" cy="4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Economic impact – tourism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ourist attractions, e.g. picnic and viewpoint sites.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Hiking  in top-5 tourist activities in Ireland.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rings visitors into regions such as the Ridge and Valley Province in Munster.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Visitors spend money on local services such as hotels and restaurants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Creates jobs.</a:t>
            </a:r>
            <a:endParaRPr sz="2200"/>
          </a:p>
        </p:txBody>
      </p:sp>
      <p:pic>
        <p:nvPicPr>
          <p:cNvPr descr="People hiking in the mountains&#10;&#10;Description automatically generated with low confidence" id="226" name="Google Shape;2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00" y="893849"/>
            <a:ext cx="5063900" cy="33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6"/>
          <p:cNvSpPr/>
          <p:nvPr/>
        </p:nvSpPr>
        <p:spPr>
          <a:xfrm>
            <a:off x="364319" y="237459"/>
            <a:ext cx="115787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120050" y="822225"/>
            <a:ext cx="7042200" cy="5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Economic impacts – transport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is more difficult to build in upland areas </a:t>
            </a:r>
            <a:endParaRPr sz="2300"/>
          </a:p>
          <a:p>
            <a:pPr indent="-34290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can be too expensive to drill tunnels through mountains for roads. </a:t>
            </a:r>
            <a:endParaRPr sz="2300"/>
          </a:p>
          <a:p>
            <a:pPr indent="-34290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Major roads and railways often must go around mounta</a:t>
            </a: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ins. E.G.Din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gle </a:t>
            </a: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peninsula 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Co. Kerry. </a:t>
            </a:r>
            <a:endParaRPr sz="2300"/>
          </a:p>
          <a:p>
            <a:pPr indent="-34290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Longer journeys add to the cost of transport.</a:t>
            </a:r>
            <a:endParaRPr sz="27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Makes mountainous areas less attractive for the location of industry.</a:t>
            </a:r>
            <a:endParaRPr sz="2300"/>
          </a:p>
        </p:txBody>
      </p:sp>
      <p:pic>
        <p:nvPicPr>
          <p:cNvPr descr="A picture containing sky, outdoor, mountain, water&#10;&#10;Description automatically generated"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398" y="959102"/>
            <a:ext cx="4450201" cy="3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/>
          <p:nvPr/>
        </p:nvSpPr>
        <p:spPr>
          <a:xfrm>
            <a:off x="364319" y="237459"/>
            <a:ext cx="115787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299225" y="916050"/>
            <a:ext cx="7221300" cy="4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Social impact – settlement and population</a:t>
            </a:r>
            <a:endParaRPr b="1" sz="29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Few people want to live in upland areas </a:t>
            </a:r>
            <a:endParaRPr sz="2400"/>
          </a:p>
          <a:p>
            <a:pPr indent="-3492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Windier, wetter and colder </a:t>
            </a:r>
            <a:endParaRPr sz="2400"/>
          </a:p>
          <a:p>
            <a:pPr indent="-3492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Upland areas are difficult to farm</a:t>
            </a:r>
            <a:endParaRPr sz="2400"/>
          </a:p>
          <a:p>
            <a:pPr indent="-3492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ettlement tends to occur in lowland areas. </a:t>
            </a:r>
            <a:endParaRPr sz="2400"/>
          </a:p>
          <a:p>
            <a:pPr indent="-3492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means mountains have few services, such as schools and shops</a:t>
            </a:r>
            <a:endParaRPr sz="2400"/>
          </a:p>
          <a:p>
            <a:pPr indent="-31750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There are few people, so there are few services; there are few services, so few people want to live there</a:t>
            </a: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(vicious cycle)</a:t>
            </a:r>
            <a:endParaRPr sz="1900"/>
          </a:p>
        </p:txBody>
      </p:sp>
      <p:pic>
        <p:nvPicPr>
          <p:cNvPr descr="A street with cars and buildings along it&#10;&#10;Description automatically generated with low confidence" id="241" name="Google Shape;2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0523" y="1025902"/>
            <a:ext cx="4014226" cy="2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/>
        </p:nvSpPr>
        <p:spPr>
          <a:xfrm>
            <a:off x="528309" y="1889652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800"/>
              <a:buFont typeface="Calibri"/>
              <a:buNone/>
            </a:pPr>
            <a:r>
              <a:rPr b="1" i="0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impact of fold mountains on Nepal</a:t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5856" y="1253365"/>
            <a:ext cx="6607636" cy="4351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48" name="Google Shape;2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709" y="917774"/>
            <a:ext cx="2827020" cy="9436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343858" y="824087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800"/>
              <a:buFont typeface="Glory"/>
              <a:buNone/>
            </a:pPr>
            <a:r>
              <a:rPr b="1" i="0" lang="en-US" sz="28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The impact of fold mountains on Nepal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343850" y="1153850"/>
            <a:ext cx="6556500" cy="4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Himalayas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Indian Plate and Eurasian Plate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Earthquakes: 25 April 2015 – </a:t>
            </a:r>
            <a:b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7.8 magnitude 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Affected 8 million people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8,000 people died, 10,000 injured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130,000 buildings destroyed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b="1"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Avalanches</a:t>
            </a: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landslides</a:t>
            </a: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/>
          </a:p>
        </p:txBody>
      </p:sp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622" y="1226338"/>
            <a:ext cx="6556374" cy="440531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/>
        </p:nvSpPr>
        <p:spPr>
          <a:xfrm>
            <a:off x="370750" y="1217600"/>
            <a:ext cx="5860500" cy="4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ourism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Major industry – 5 per cent of Nepal’s income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1,500,000 jobs  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Mount Everest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500,000 tourists 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Climbers to purchase </a:t>
            </a:r>
            <a:r>
              <a:rPr b="1"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permits</a:t>
            </a: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/>
          </a:p>
          <a:p>
            <a:pPr indent="-377825" lvl="0" marL="358775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Valuable source of income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680" y="1385100"/>
            <a:ext cx="5517268" cy="3662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343858" y="824087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800"/>
              <a:buFont typeface="Glory"/>
              <a:buNone/>
            </a:pPr>
            <a:r>
              <a:rPr b="1" i="0" lang="en-US" sz="28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The impact of fold mountains on Nepal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/>
        </p:nvSpPr>
        <p:spPr>
          <a:xfrm>
            <a:off x="370755" y="1411390"/>
            <a:ext cx="4546126" cy="3978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4813" lvl="0" marL="404813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1.  	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Population of approximately                30 million; highest density in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south</a:t>
            </a:r>
            <a:endParaRPr/>
          </a:p>
          <a:p>
            <a:pPr indent="-404813" lvl="0" marL="404813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  	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Two-thirds depend on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agriculture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: tobacco, sugar cane, grains, grazing</a:t>
            </a:r>
            <a:endParaRPr/>
          </a:p>
          <a:p>
            <a:pPr indent="-404813" lvl="0" marL="404813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3.  	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Rural−urban migration: Central Development Region – population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9 million </a:t>
            </a:r>
            <a:endParaRPr/>
          </a:p>
          <a:p>
            <a:pPr indent="-404813" lvl="0" marL="404813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  	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North of the country: too mountainous to support a population</a:t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23653" l="0" r="0" t="-697"/>
          <a:stretch/>
        </p:blipFill>
        <p:spPr>
          <a:xfrm>
            <a:off x="4943778" y="1733534"/>
            <a:ext cx="6943821" cy="35854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343858" y="824087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800"/>
              <a:buFont typeface="Glory"/>
              <a:buNone/>
            </a:pPr>
            <a:r>
              <a:rPr b="1" i="0" lang="en-US" sz="28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The impact of fold mountains on Nepal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9" name="Google Shape;279;p23"/>
          <p:cNvGraphicFramePr/>
          <p:nvPr/>
        </p:nvGraphicFramePr>
        <p:xfrm>
          <a:off x="2315457" y="14661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{DB4F47CC-6F69-4418-8CC9-A2398983A49B}</a:tableStyleId>
              </a:tblPr>
              <a:tblGrid>
                <a:gridCol w="7129000"/>
              </a:tblGrid>
              <a:tr h="60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latin typeface="Special Elite"/>
                        <a:ea typeface="Special Elite"/>
                        <a:cs typeface="Special Elite"/>
                        <a:sym typeface="Special Elite"/>
                      </a:endParaRPr>
                    </a:p>
                  </a:txBody>
                  <a:tcPr marT="45725" marB="45725" marR="75575" marL="75575" anchor="b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8753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are forests planted in upland areas?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Explain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reasons why settlement avoids mountains.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897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D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escribe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advantage and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disadvantage of mountains to Nepal.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briefly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way mountains impact on transport.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I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dentify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way mountains affect the location of settlement.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Text&#10;&#10;Description automatically generated with medium confidence"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059" y="1478778"/>
            <a:ext cx="3917553" cy="74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24"/>
          <p:cNvGraphicFramePr/>
          <p:nvPr/>
        </p:nvGraphicFramePr>
        <p:xfrm>
          <a:off x="1733651" y="18498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{DB4F47CC-6F69-4418-8CC9-A2398983A49B}</a:tableStyleId>
              </a:tblPr>
              <a:tblGrid>
                <a:gridCol w="7964425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2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Are there any types of mountains other than fold mountains?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What impact will climate change have on how people use mountains?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How are volcanoes, earthquakes and fold mountains connected?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287" name="Google Shape;287;p24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4.3 on page 15 of your Skills Book.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370755" y="297945"/>
            <a:ext cx="11351192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2560"/>
              <a:buFont typeface="Calibri"/>
              <a:buNone/>
            </a:pPr>
            <a:r>
              <a:rPr b="1" i="0" lang="en-US" sz="32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Keyword connections</a:t>
            </a:r>
            <a:endParaRPr/>
          </a:p>
        </p:txBody>
      </p:sp>
      <p:pic>
        <p:nvPicPr>
          <p:cNvPr descr="Diagram, text&#10;&#10;Description automatically generated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1" y="2069693"/>
            <a:ext cx="10853057" cy="20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/>
        </p:nvSpPr>
        <p:spPr>
          <a:xfrm>
            <a:off x="431999" y="334948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Assess your progress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431999" y="1092622"/>
            <a:ext cx="9576295" cy="40011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chemeClr val="lt1">
                <a:alpha val="1490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Go to page 15 of your Skills Book and assess your progress.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432000" y="4788000"/>
            <a:ext cx="9576296" cy="707886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chemeClr val="accent4">
                <a:alpha val="37647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Identify any gaps in your learning. Use the Rapid Revision on page 39 of your Textbook to jog your memory.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431999" y="1804086"/>
            <a:ext cx="10342495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4.1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how fold mountains are formed.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4.2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distribution of fold mountains.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4.3 	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economic and social impacts of fold mountains.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f899b7a3d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075" y="865825"/>
            <a:ext cx="6632326" cy="48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f899b7a3db_0_13"/>
          <p:cNvSpPr txBox="1"/>
          <p:nvPr/>
        </p:nvSpPr>
        <p:spPr>
          <a:xfrm>
            <a:off x="-10" y="8"/>
            <a:ext cx="11292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 u="none" cap="none" strike="noStrike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How fold mountains are formed.</a:t>
            </a:r>
            <a:endParaRPr b="1" i="0" sz="3600" u="none" cap="none" strike="noStrike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179400" y="901750"/>
            <a:ext cx="106896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700"/>
              <a:buFont typeface="Calibri"/>
              <a:buChar char="●"/>
            </a:pP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Fold mountains are formed when two plates collide. </a:t>
            </a:r>
            <a:endParaRPr sz="27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700"/>
              <a:buFont typeface="Calibri"/>
              <a:buChar char="●"/>
            </a:pP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heavier 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plate (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oceanic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) sinks into the mantle. </a:t>
            </a:r>
            <a:endParaRPr sz="1700"/>
          </a:p>
          <a:p>
            <a:pPr indent="-400050" lvl="0" marL="45720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lighter 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plate (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continental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) crumples and the layers of rock fold upwards.</a:t>
            </a:r>
            <a:endParaRPr sz="1700"/>
          </a:p>
          <a:p>
            <a:pPr indent="-400050" lvl="0" marL="45720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700"/>
              <a:buFont typeface="Calibri"/>
              <a:buChar char="●"/>
            </a:pP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Long, narrow ridges called 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anticlines 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are formed. These are the mountains. The valleys in between ridges are called </a:t>
            </a:r>
            <a:r>
              <a:rPr b="1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synclines</a:t>
            </a:r>
            <a:r>
              <a:rPr b="0" i="0" lang="en-US" sz="27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/>
          </a:p>
          <a:p>
            <a:pPr indent="-282893" lvl="0" marL="404813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3F3153"/>
              </a:buClr>
              <a:buSzPts val="192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900" y="3437950"/>
            <a:ext cx="4629249" cy="34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394265" y="283658"/>
            <a:ext cx="11292124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 u="none" cap="none" strike="noStrike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4.1</a:t>
            </a:r>
            <a:r>
              <a:rPr b="1" i="0" lang="en-US" sz="3600" u="none" cap="none" strike="noStrike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 	Explain how fold mountains are formed.</a:t>
            </a:r>
            <a:endParaRPr b="1" i="0" sz="3600" u="none" cap="none" strike="noStrike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79400" y="3707275"/>
            <a:ext cx="62667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Example: The Andes mountains in South America 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were formed when the Nazca Plate collided with the South American Plate.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f899b7a3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988"/>
            <a:ext cx="10867050" cy="66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f899b7a3db_0_3"/>
          <p:cNvSpPr txBox="1"/>
          <p:nvPr/>
        </p:nvSpPr>
        <p:spPr>
          <a:xfrm>
            <a:off x="8129375" y="734175"/>
            <a:ext cx="3975000" cy="20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Example: The Andes mountains in South America 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were formed when the Nazca Plate collided with the South American Plate.</a:t>
            </a:r>
            <a:endParaRPr/>
          </a:p>
        </p:txBody>
      </p:sp>
      <p:cxnSp>
        <p:nvCxnSpPr>
          <p:cNvPr id="125" name="Google Shape;125;g1f899b7a3db_0_3"/>
          <p:cNvCxnSpPr/>
          <p:nvPr/>
        </p:nvCxnSpPr>
        <p:spPr>
          <a:xfrm flipH="1">
            <a:off x="4207925" y="2793325"/>
            <a:ext cx="4512300" cy="2256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179400" y="1252350"/>
            <a:ext cx="58326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3" lvl="0" marL="404813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syncline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is the name given to a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downward 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fold. Synclines are the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valleys 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lying between fold mountains.</a:t>
            </a:r>
            <a:endParaRPr sz="1800"/>
          </a:p>
          <a:p>
            <a:pPr indent="-404812" lvl="0" marL="404812" marR="0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anticline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is a long, narrow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ridge</a:t>
            </a:r>
            <a:r>
              <a:rPr b="0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formed by folding at a colliding plate boundary. </a:t>
            </a:r>
            <a:endParaRPr b="0" i="0" sz="24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9375" y="1252349"/>
            <a:ext cx="5752800" cy="390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394265" y="283658"/>
            <a:ext cx="11292124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 u="none" cap="none" strike="noStrike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4.1</a:t>
            </a:r>
            <a:r>
              <a:rPr b="1" i="0" lang="en-US" sz="3600" u="none" cap="none" strike="noStrike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 	Explain how fold mountains are formed. (continued)</a:t>
            </a:r>
            <a:endParaRPr b="1" i="0" sz="3600" u="none" cap="none" strike="noStrike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9875" y="4888325"/>
            <a:ext cx="8022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4812" lvl="0" marL="404812" rtl="0" algn="l">
              <a:lnSpc>
                <a:spcPct val="102625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Fun Fact: </a:t>
            </a:r>
            <a:r>
              <a:rPr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Folding is the reason why fossils are sometimes found high up in mountains.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4.1 on page 13 of your Skills Book.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394265" y="283658"/>
            <a:ext cx="11292124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 u="none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4.1</a:t>
            </a:r>
            <a:r>
              <a:rPr b="1" i="0" lang="en-US" sz="3600" u="none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 	Explain how fold mountains are formed.</a:t>
            </a:r>
            <a:endParaRPr b="1" i="0" sz="3600" u="none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899b7a3db_0_29"/>
          <p:cNvSpPr txBox="1"/>
          <p:nvPr/>
        </p:nvSpPr>
        <p:spPr>
          <a:xfrm>
            <a:off x="358013" y="303718"/>
            <a:ext cx="1142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6450" lvl="0" marL="806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3600"/>
              <a:buFont typeface="Glory"/>
              <a:buNone/>
            </a:pPr>
            <a:r>
              <a:rPr b="1" i="0" lang="en-US" sz="3600">
                <a:solidFill>
                  <a:srgbClr val="E84141"/>
                </a:solidFill>
                <a:latin typeface="Glory"/>
                <a:ea typeface="Glory"/>
                <a:cs typeface="Glory"/>
                <a:sym typeface="Glory"/>
              </a:rPr>
              <a:t>4.2 </a:t>
            </a:r>
            <a:r>
              <a:rPr b="1" i="0" lang="en-US" sz="3600">
                <a:solidFill>
                  <a:srgbClr val="1E4783"/>
                </a:solidFill>
                <a:latin typeface="Glory"/>
                <a:ea typeface="Glory"/>
                <a:cs typeface="Glory"/>
                <a:sym typeface="Glory"/>
              </a:rPr>
              <a:t>	Describe the distribution of fold mountains.</a:t>
            </a:r>
            <a:endParaRPr b="1" i="0" sz="3600">
              <a:solidFill>
                <a:srgbClr val="1E4783"/>
              </a:solidFill>
              <a:latin typeface="Glory"/>
              <a:ea typeface="Glory"/>
              <a:cs typeface="Glory"/>
              <a:sym typeface="Glory"/>
            </a:endParaRPr>
          </a:p>
        </p:txBody>
      </p:sp>
      <p:sp>
        <p:nvSpPr>
          <p:cNvPr id="147" name="Google Shape;147;g1f899b7a3db_0_29"/>
          <p:cNvSpPr txBox="1"/>
          <p:nvPr/>
        </p:nvSpPr>
        <p:spPr>
          <a:xfrm>
            <a:off x="573000" y="1163900"/>
            <a:ext cx="830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There are 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main fold mountain periods on Earth: </a:t>
            </a:r>
            <a:b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Caledonian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Armorican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Alpine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g1f899b7a3db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75" y="2006925"/>
            <a:ext cx="87153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2021-10-04T12:15:27Z</dcterms:created>
  <dc:creator>Joe O'Keeffe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0x01010027F1A6EEC15CF140B7B25E5E96887263</vt:lpwstr>
  </property>
  <property fmtid="{D5CDD505-2E9C-101B-9397-08002B2CF9AE}" pid="3" name="MediaServiceImageTags">
    <vt:lpwstr/>
  </property>
</Properties>
</file>